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Lst>
  <p:sldSz cx="18288000" cy="10287000"/>
  <p:notesSz cx="6858000" cy="9144000"/>
  <p:embeddedFontLst>
    <p:embeddedFont>
      <p:font typeface="Computer Says No" panose="020B0604020202020204" charset="0"/>
      <p:regular r:id="rId15"/>
    </p:embeddedFont>
    <p:embeddedFont>
      <p:font typeface="Poppins Light" panose="00000400000000000000" pitchFamily="2" charset="0"/>
      <p:regular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arget="../media/image19.png" Type="http://schemas.openxmlformats.org/officeDocument/2006/relationships/image"/><Relationship Id="rId3" Target="../media/image17.png" Type="http://schemas.openxmlformats.org/officeDocument/2006/relationships/image"/><Relationship Id="rId7" Target="../media/image8.png" Type="http://schemas.openxmlformats.org/officeDocument/2006/relationships/image"/><Relationship Id="rId2" Target="../media/image16.png" Type="http://schemas.openxmlformats.org/officeDocument/2006/relationships/image"/><Relationship Id="rId1" Target="../slideLayouts/slideLayout7.xml" Type="http://schemas.openxmlformats.org/officeDocument/2006/relationships/slideLayout"/><Relationship Id="rId6" Target="../media/image2.png" Type="http://schemas.openxmlformats.org/officeDocument/2006/relationships/image"/><Relationship Id="rId5" Target="../media/image12.png" Type="http://schemas.openxmlformats.org/officeDocument/2006/relationships/image"/><Relationship Id="rId4" Target="../media/image18.jpeg" Type="http://schemas.openxmlformats.org/officeDocument/2006/relationships/image"/></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rot="-4141908">
            <a:off x="10660499" y="1590418"/>
            <a:ext cx="2538541" cy="2220094"/>
          </a:xfrm>
          <a:custGeom>
            <a:avLst/>
            <a:gdLst/>
            <a:ahLst/>
            <a:cxnLst/>
            <a:rect l="l" t="t" r="r" b="b"/>
            <a:pathLst>
              <a:path w="2538541" h="2220094">
                <a:moveTo>
                  <a:pt x="0" y="0"/>
                </a:moveTo>
                <a:lnTo>
                  <a:pt x="2538540" y="0"/>
                </a:lnTo>
                <a:lnTo>
                  <a:pt x="2538540" y="2220094"/>
                </a:lnTo>
                <a:lnTo>
                  <a:pt x="0" y="2220094"/>
                </a:lnTo>
                <a:lnTo>
                  <a:pt x="0" y="0"/>
                </a:lnTo>
                <a:close/>
              </a:path>
            </a:pathLst>
          </a:custGeom>
          <a:blipFill>
            <a:blip r:embed="rId4"/>
            <a:stretch>
              <a:fillRect/>
            </a:stretch>
          </a:blipFill>
        </p:spPr>
        <p:txBody>
          <a:bodyPr/>
          <a:lstStyle/>
          <a:p>
            <a:endParaRPr lang="en-IN"/>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157521" y="5410440"/>
            <a:ext cx="7034893" cy="3388869"/>
          </a:xfrm>
          <a:prstGeom prst="rect">
            <a:avLst/>
          </a:prstGeom>
        </p:spPr>
        <p:txBody>
          <a:bodyPr lIns="0" tIns="0" rIns="0" bIns="0" rtlCol="0" anchor="t">
            <a:spAutoFit/>
          </a:bodyPr>
          <a:lstStyle/>
          <a:p>
            <a:pPr algn="ctr">
              <a:lnSpc>
                <a:spcPts val="5367"/>
              </a:lnSpc>
            </a:pPr>
            <a:r>
              <a:rPr lang="en-US" sz="3834">
                <a:solidFill>
                  <a:srgbClr val="FFFFFF"/>
                </a:solidFill>
                <a:latin typeface="Poppins Light"/>
              </a:rPr>
              <a:t>Ruparna Saha</a:t>
            </a:r>
          </a:p>
          <a:p>
            <a:pPr algn="ctr">
              <a:lnSpc>
                <a:spcPts val="5367"/>
              </a:lnSpc>
            </a:pPr>
            <a:r>
              <a:rPr lang="en-US" sz="3834">
                <a:solidFill>
                  <a:srgbClr val="FFFFFF"/>
                </a:solidFill>
                <a:latin typeface="Poppins Light"/>
              </a:rPr>
              <a:t>Shivam Kumar Biswas</a:t>
            </a:r>
          </a:p>
          <a:p>
            <a:pPr algn="ctr">
              <a:lnSpc>
                <a:spcPts val="5367"/>
              </a:lnSpc>
            </a:pPr>
            <a:r>
              <a:rPr lang="en-US" sz="3834">
                <a:solidFill>
                  <a:srgbClr val="FFFFFF"/>
                </a:solidFill>
                <a:latin typeface="Poppins Light"/>
              </a:rPr>
              <a:t>Vikas Viswakarma</a:t>
            </a:r>
          </a:p>
          <a:p>
            <a:pPr algn="ctr">
              <a:lnSpc>
                <a:spcPts val="5367"/>
              </a:lnSpc>
            </a:pPr>
            <a:r>
              <a:rPr lang="en-US" sz="3834">
                <a:solidFill>
                  <a:srgbClr val="FFFFFF"/>
                </a:solidFill>
                <a:latin typeface="Poppins Light"/>
              </a:rPr>
              <a:t>Rohit Kumar Sharma</a:t>
            </a:r>
          </a:p>
          <a:p>
            <a:pPr algn="ctr">
              <a:lnSpc>
                <a:spcPts val="5367"/>
              </a:lnSpc>
            </a:pPr>
            <a:endParaRPr lang="en-US" sz="3834">
              <a:solidFill>
                <a:srgbClr val="FFFFFF"/>
              </a:solidFill>
              <a:latin typeface="Poppins Light"/>
            </a:endParaRPr>
          </a:p>
        </p:txBody>
      </p:sp>
      <p:sp>
        <p:nvSpPr>
          <p:cNvPr id="7" name="Freeform 7"/>
          <p:cNvSpPr/>
          <p:nvPr/>
        </p:nvSpPr>
        <p:spPr>
          <a:xfrm>
            <a:off x="-945417" y="866332"/>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IN"/>
          </a:p>
        </p:txBody>
      </p:sp>
      <p:sp>
        <p:nvSpPr>
          <p:cNvPr id="8" name="Freeform 8"/>
          <p:cNvSpPr/>
          <p:nvPr/>
        </p:nvSpPr>
        <p:spPr>
          <a:xfrm>
            <a:off x="-782252" y="8072874"/>
            <a:ext cx="4729467" cy="4047169"/>
          </a:xfrm>
          <a:custGeom>
            <a:avLst/>
            <a:gdLst/>
            <a:ahLst/>
            <a:cxnLst/>
            <a:rect l="l" t="t" r="r" b="b"/>
            <a:pathLst>
              <a:path w="4729467" h="4047169">
                <a:moveTo>
                  <a:pt x="0" y="0"/>
                </a:moveTo>
                <a:lnTo>
                  <a:pt x="4729467" y="0"/>
                </a:lnTo>
                <a:lnTo>
                  <a:pt x="4729467" y="4047169"/>
                </a:lnTo>
                <a:lnTo>
                  <a:pt x="0" y="4047169"/>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2939495" y="3684349"/>
            <a:ext cx="7801983" cy="2715040"/>
          </a:xfrm>
          <a:prstGeom prst="rect">
            <a:avLst/>
          </a:prstGeom>
        </p:spPr>
        <p:txBody>
          <a:bodyPr lIns="0" tIns="0" rIns="0" bIns="0" rtlCol="0" anchor="t">
            <a:spAutoFit/>
          </a:bodyPr>
          <a:lstStyle/>
          <a:p>
            <a:pPr algn="ctr">
              <a:lnSpc>
                <a:spcPts val="9826"/>
              </a:lnSpc>
            </a:pPr>
            <a:r>
              <a:rPr lang="en-US" sz="13648">
                <a:solidFill>
                  <a:srgbClr val="FFFFFF"/>
                </a:solidFill>
                <a:latin typeface="Computer Says No"/>
              </a:rPr>
              <a:t>GROUP-15</a:t>
            </a:r>
          </a:p>
          <a:p>
            <a:pPr algn="ctr">
              <a:lnSpc>
                <a:spcPts val="9826"/>
              </a:lnSpc>
            </a:pPr>
            <a:endParaRPr lang="en-US" sz="13648">
              <a:solidFill>
                <a:srgbClr val="FFFFFF"/>
              </a:solidFill>
              <a:latin typeface="Computer Says No"/>
            </a:endParaRPr>
          </a:p>
        </p:txBody>
      </p:sp>
      <p:sp>
        <p:nvSpPr>
          <p:cNvPr id="10" name="TextBox 10"/>
          <p:cNvSpPr txBox="1"/>
          <p:nvPr/>
        </p:nvSpPr>
        <p:spPr>
          <a:xfrm>
            <a:off x="3002817" y="1118017"/>
            <a:ext cx="7103952" cy="3811372"/>
          </a:xfrm>
          <a:prstGeom prst="rect">
            <a:avLst/>
          </a:prstGeom>
        </p:spPr>
        <p:txBody>
          <a:bodyPr lIns="0" tIns="0" rIns="0" bIns="0" rtlCol="0" anchor="t">
            <a:spAutoFit/>
          </a:bodyPr>
          <a:lstStyle/>
          <a:p>
            <a:pPr algn="ctr">
              <a:lnSpc>
                <a:spcPts val="9466"/>
              </a:lnSpc>
            </a:pPr>
            <a:r>
              <a:rPr lang="en-US" sz="13147">
                <a:solidFill>
                  <a:srgbClr val="FFFFFF"/>
                </a:solidFill>
                <a:latin typeface="Computer Says No"/>
              </a:rPr>
              <a:t>MINI PROJECT</a:t>
            </a:r>
          </a:p>
          <a:p>
            <a:pPr algn="ctr">
              <a:lnSpc>
                <a:spcPts val="9466"/>
              </a:lnSpc>
            </a:pPr>
            <a:r>
              <a:rPr lang="en-US" sz="13147">
                <a:solidFill>
                  <a:srgbClr val="FFFFFF"/>
                </a:solidFill>
                <a:latin typeface="Computer Says No"/>
              </a:rPr>
              <a:t>EC-681</a:t>
            </a:r>
          </a:p>
          <a:p>
            <a:pPr algn="ctr">
              <a:lnSpc>
                <a:spcPts val="9466"/>
              </a:lnSpc>
            </a:pPr>
            <a:endParaRPr lang="en-US" sz="13147">
              <a:solidFill>
                <a:srgbClr val="FFFFFF"/>
              </a:solidFill>
              <a:latin typeface="Computer Says No"/>
            </a:endParaRPr>
          </a:p>
        </p:txBody>
      </p:sp>
      <p:sp>
        <p:nvSpPr>
          <p:cNvPr id="11" name="Freeform 11"/>
          <p:cNvSpPr/>
          <p:nvPr/>
        </p:nvSpPr>
        <p:spPr>
          <a:xfrm flipH="1">
            <a:off x="11343175" y="866332"/>
            <a:ext cx="8078630" cy="11840963"/>
          </a:xfrm>
          <a:custGeom>
            <a:avLst/>
            <a:gdLst/>
            <a:ahLst/>
            <a:cxnLst/>
            <a:rect l="l" t="t" r="r" b="b"/>
            <a:pathLst>
              <a:path w="8078630" h="11840963">
                <a:moveTo>
                  <a:pt x="8078630" y="0"/>
                </a:moveTo>
                <a:lnTo>
                  <a:pt x="0" y="0"/>
                </a:lnTo>
                <a:lnTo>
                  <a:pt x="0" y="11840964"/>
                </a:lnTo>
                <a:lnTo>
                  <a:pt x="8078630" y="11840964"/>
                </a:lnTo>
                <a:lnTo>
                  <a:pt x="8078630" y="0"/>
                </a:lnTo>
                <a:close/>
              </a:path>
            </a:pathLst>
          </a:custGeom>
          <a:blipFill>
            <a:blip r:embed="rId7"/>
            <a:stretch>
              <a:fillRect/>
            </a:stretch>
          </a:blipFill>
        </p:spPr>
        <p:txBody>
          <a:bodyPr/>
          <a:lstStyle/>
          <a:p>
            <a:endParaRPr lang="en-IN"/>
          </a:p>
        </p:txBody>
      </p:sp>
      <p:sp>
        <p:nvSpPr>
          <p:cNvPr id="12" name="TextBox 12"/>
          <p:cNvSpPr txBox="1"/>
          <p:nvPr/>
        </p:nvSpPr>
        <p:spPr>
          <a:xfrm>
            <a:off x="6041482" y="5354560"/>
            <a:ext cx="6935596" cy="3444749"/>
          </a:xfrm>
          <a:prstGeom prst="rect">
            <a:avLst/>
          </a:prstGeom>
        </p:spPr>
        <p:txBody>
          <a:bodyPr lIns="0" tIns="0" rIns="0" bIns="0" rtlCol="0" anchor="t">
            <a:spAutoFit/>
          </a:bodyPr>
          <a:lstStyle/>
          <a:p>
            <a:pPr algn="ctr">
              <a:lnSpc>
                <a:spcPts val="5431"/>
              </a:lnSpc>
            </a:pPr>
            <a:r>
              <a:rPr lang="en-US" sz="3879">
                <a:solidFill>
                  <a:srgbClr val="FFFFFF"/>
                </a:solidFill>
                <a:latin typeface="Poppins Light"/>
              </a:rPr>
              <a:t>11500321055</a:t>
            </a:r>
          </a:p>
          <a:p>
            <a:pPr algn="ctr">
              <a:lnSpc>
                <a:spcPts val="5431"/>
              </a:lnSpc>
            </a:pPr>
            <a:r>
              <a:rPr lang="en-US" sz="3879">
                <a:solidFill>
                  <a:srgbClr val="FFFFFF"/>
                </a:solidFill>
                <a:latin typeface="Poppins Light"/>
              </a:rPr>
              <a:t>11500321043</a:t>
            </a:r>
          </a:p>
          <a:p>
            <a:pPr algn="ctr">
              <a:lnSpc>
                <a:spcPts val="5431"/>
              </a:lnSpc>
            </a:pPr>
            <a:r>
              <a:rPr lang="en-US" sz="3879">
                <a:solidFill>
                  <a:srgbClr val="FFFFFF"/>
                </a:solidFill>
                <a:latin typeface="Poppins Light"/>
              </a:rPr>
              <a:t>11500321048</a:t>
            </a:r>
          </a:p>
          <a:p>
            <a:pPr algn="ctr">
              <a:lnSpc>
                <a:spcPts val="5431"/>
              </a:lnSpc>
            </a:pPr>
            <a:r>
              <a:rPr lang="en-US" sz="3879">
                <a:solidFill>
                  <a:srgbClr val="FFFFFF"/>
                </a:solidFill>
                <a:latin typeface="Poppins Light"/>
              </a:rPr>
              <a:t>11500321086</a:t>
            </a:r>
          </a:p>
          <a:p>
            <a:pPr algn="ctr">
              <a:lnSpc>
                <a:spcPts val="5431"/>
              </a:lnSpc>
            </a:pPr>
            <a:endParaRPr lang="en-US" sz="3879">
              <a:solidFill>
                <a:srgbClr val="FFFFFF"/>
              </a:solidFill>
              <a:latin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algn="ctr"/>
            <a:endParaRPr lang="en-US" sz="4000" dirty="0"/>
          </a:p>
          <a:p>
            <a:pPr marL="571500" indent="-571500">
              <a:buFont typeface="Arial" panose="020B0604020202020204" pitchFamily="34" charset="0"/>
              <a:buChar char="•"/>
            </a:pPr>
            <a:r>
              <a:rPr lang="en-US" sz="4800" b="1" u="sng" dirty="0">
                <a:solidFill>
                  <a:schemeClr val="bg1"/>
                </a:solidFill>
              </a:rPr>
              <a:t>Home Environment</a:t>
            </a:r>
            <a:r>
              <a:rPr lang="en-US" sz="4800" dirty="0">
                <a:solidFill>
                  <a:schemeClr val="bg1"/>
                </a:solidFill>
              </a:rPr>
              <a:t>: Monitor indoor climate to ensure comfort and health.</a:t>
            </a:r>
          </a:p>
          <a:p>
            <a:pPr marL="571500" indent="-571500">
              <a:buFont typeface="Arial" panose="020B0604020202020204" pitchFamily="34" charset="0"/>
              <a:buChar char="•"/>
            </a:pPr>
            <a:r>
              <a:rPr lang="en-US" sz="4800" b="1" u="sng" dirty="0">
                <a:solidFill>
                  <a:schemeClr val="bg1"/>
                </a:solidFill>
              </a:rPr>
              <a:t>Agriculture</a:t>
            </a:r>
            <a:r>
              <a:rPr lang="en-US" sz="4800" dirty="0">
                <a:solidFill>
                  <a:schemeClr val="bg1"/>
                </a:solidFill>
              </a:rPr>
              <a:t>: Track greenhouse conditions to optimize plant growth and crop yield.</a:t>
            </a:r>
          </a:p>
          <a:p>
            <a:pPr marL="571500" indent="-571500">
              <a:buFont typeface="Arial" panose="020B0604020202020204" pitchFamily="34" charset="0"/>
              <a:buChar char="•"/>
            </a:pPr>
            <a:r>
              <a:rPr lang="en-US" sz="4800" b="1" u="sng" dirty="0">
                <a:solidFill>
                  <a:schemeClr val="bg1"/>
                </a:solidFill>
              </a:rPr>
              <a:t>Industrial Applications</a:t>
            </a:r>
            <a:r>
              <a:rPr lang="en-US" sz="4800" dirty="0">
                <a:solidFill>
                  <a:schemeClr val="bg1"/>
                </a:solidFill>
              </a:rPr>
              <a:t>: Maintain optimal environmental conditions in manufacturing and storage facilities.</a:t>
            </a:r>
          </a:p>
          <a:p>
            <a:pPr marL="571500" indent="-571500">
              <a:buFont typeface="Arial" panose="020B0604020202020204" pitchFamily="34" charset="0"/>
              <a:buChar char="•"/>
            </a:pPr>
            <a:r>
              <a:rPr lang="en-US" sz="4800" b="1" u="sng" dirty="0">
                <a:solidFill>
                  <a:schemeClr val="bg1"/>
                </a:solidFill>
              </a:rPr>
              <a:t>Weather Tracking</a:t>
            </a:r>
            <a:r>
              <a:rPr lang="en-US" sz="4800" dirty="0">
                <a:solidFill>
                  <a:schemeClr val="bg1"/>
                </a:solidFill>
              </a:rPr>
              <a:t>: Collect local weather data for amateur meteorologists or educational projects.</a:t>
            </a:r>
            <a:endParaRPr lang="en-IN" sz="4800" dirty="0">
              <a:solidFill>
                <a:schemeClr val="bg1"/>
              </a:solidFill>
            </a:endParaRPr>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3200400" y="183927"/>
            <a:ext cx="9525000" cy="2598147"/>
          </a:xfrm>
          <a:prstGeom prst="rect">
            <a:avLst/>
          </a:prstGeom>
        </p:spPr>
        <p:txBody>
          <a:bodyPr wrap="square" lIns="0" tIns="0" rIns="0" bIns="0" rtlCol="0" anchor="t">
            <a:spAutoFit/>
          </a:bodyPr>
          <a:lstStyle/>
          <a:p>
            <a:pPr algn="ctr">
              <a:lnSpc>
                <a:spcPts val="10843"/>
              </a:lnSpc>
              <a:spcBef>
                <a:spcPct val="0"/>
              </a:spcBef>
            </a:pPr>
            <a:r>
              <a:rPr lang="en-US" sz="8000" dirty="0">
                <a:solidFill>
                  <a:schemeClr val="bg1"/>
                </a:solidFill>
              </a:rPr>
              <a:t>Scope of the Project:</a:t>
            </a:r>
          </a:p>
          <a:p>
            <a:pPr algn="ctr">
              <a:lnSpc>
                <a:spcPts val="10843"/>
              </a:lnSpc>
              <a:spcBef>
                <a:spcPct val="0"/>
              </a:spcBef>
            </a:pPr>
            <a:endParaRPr lang="en-US" sz="7745" dirty="0">
              <a:solidFill>
                <a:schemeClr val="bg1"/>
              </a:solidFill>
              <a:latin typeface="Computer Says No"/>
            </a:endParaRPr>
          </a:p>
        </p:txBody>
      </p:sp>
      <p:sp>
        <p:nvSpPr>
          <p:cNvPr id="7" name="Freeform 7"/>
          <p:cNvSpPr/>
          <p:nvPr/>
        </p:nvSpPr>
        <p:spPr>
          <a:xfrm flipH="1">
            <a:off x="15776342" y="7027018"/>
            <a:ext cx="2224159" cy="3259982"/>
          </a:xfrm>
          <a:custGeom>
            <a:avLst/>
            <a:gdLst/>
            <a:ahLst/>
            <a:cxnLst/>
            <a:rect l="l" t="t" r="r" b="b"/>
            <a:pathLst>
              <a:path w="2224159" h="3259982">
                <a:moveTo>
                  <a:pt x="2224159" y="0"/>
                </a:moveTo>
                <a:lnTo>
                  <a:pt x="0" y="0"/>
                </a:lnTo>
                <a:lnTo>
                  <a:pt x="0" y="3259982"/>
                </a:lnTo>
                <a:lnTo>
                  <a:pt x="2224159" y="3259982"/>
                </a:lnTo>
                <a:lnTo>
                  <a:pt x="2224159" y="0"/>
                </a:lnTo>
                <a:close/>
              </a:path>
            </a:pathLst>
          </a:custGeom>
          <a:blipFill>
            <a:blip r:embed="rId4"/>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IN"/>
          </a:p>
        </p:txBody>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IN"/>
          </a:p>
        </p:txBody>
      </p:sp>
      <p:sp>
        <p:nvSpPr>
          <p:cNvPr id="4" name="Freeform 4"/>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IN"/>
          </a:p>
        </p:txBody>
      </p:sp>
      <p:sp>
        <p:nvSpPr>
          <p:cNvPr id="5" name="Freeform 5"/>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3396160" y="1025714"/>
            <a:ext cx="9953119" cy="1110432"/>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FFFFFF"/>
                </a:solidFill>
                <a:latin typeface="Computer Says No"/>
              </a:rPr>
              <a:t>DEMONSTRATION VIDEO:</a:t>
            </a:r>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8"/>
            <a:stretch>
              <a:fillRect/>
            </a:stretch>
          </a:blipFill>
        </p:spPr>
        <p:txBody>
          <a:bodyPr/>
          <a:lstStyle/>
          <a:p>
            <a:endParaRPr lang="en-IN"/>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2155476" y="2136146"/>
            <a:ext cx="13007967" cy="7316982"/>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txBody>
          <a:bodyPr/>
          <a:lstStyle/>
          <a:p>
            <a:endParaRPr lang="en-IN"/>
          </a:p>
        </p:txBody>
      </p:sp>
      <p:sp>
        <p:nvSpPr>
          <p:cNvPr id="4" name="Freeform 4"/>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3497708" y="803944"/>
            <a:ext cx="5646292" cy="1141004"/>
          </a:xfrm>
          <a:prstGeom prst="rect">
            <a:avLst/>
          </a:prstGeom>
        </p:spPr>
        <p:txBody>
          <a:bodyPr lIns="0" tIns="0" rIns="0" bIns="0" rtlCol="0" anchor="t">
            <a:spAutoFit/>
          </a:bodyPr>
          <a:lstStyle/>
          <a:p>
            <a:pPr marL="0" lvl="0" indent="0" algn="l">
              <a:lnSpc>
                <a:spcPts val="7626"/>
              </a:lnSpc>
              <a:spcBef>
                <a:spcPct val="0"/>
              </a:spcBef>
            </a:pPr>
            <a:r>
              <a:rPr lang="en-US" sz="10592">
                <a:solidFill>
                  <a:srgbClr val="FFFFFF"/>
                </a:solidFill>
                <a:latin typeface="Computer Says No"/>
              </a:rPr>
              <a:t>FUTURE PLAN:</a:t>
            </a:r>
          </a:p>
        </p:txBody>
      </p:sp>
      <p:sp>
        <p:nvSpPr>
          <p:cNvPr id="6" name="TextBox 6"/>
          <p:cNvSpPr txBox="1"/>
          <p:nvPr/>
        </p:nvSpPr>
        <p:spPr>
          <a:xfrm>
            <a:off x="2394751" y="1649545"/>
            <a:ext cx="11018195" cy="7642411"/>
          </a:xfrm>
          <a:prstGeom prst="rect">
            <a:avLst/>
          </a:prstGeom>
        </p:spPr>
        <p:txBody>
          <a:bodyPr lIns="0" tIns="0" rIns="0" bIns="0" rtlCol="0" anchor="t">
            <a:spAutoFit/>
          </a:bodyPr>
          <a:lstStyle/>
          <a:p>
            <a:pPr algn="l">
              <a:lnSpc>
                <a:spcPts val="5064"/>
              </a:lnSpc>
              <a:spcBef>
                <a:spcPct val="0"/>
              </a:spcBef>
            </a:pPr>
            <a:r>
              <a:rPr lang="en-US" sz="3617">
                <a:solidFill>
                  <a:srgbClr val="FFFFFF"/>
                </a:solidFill>
                <a:latin typeface="Computer Says No"/>
              </a:rPr>
              <a:t>FUTURE IMPROVEMENTS FOR THE WEATHER STATION COULD INCLUDE ADDING SELF-CALIBRATING SENSORS TO ENSURE ACCURACY OVER TIME, USING ADVANCED DATA ANALYSIS TOOLS TO PREDICT WEATHER PATTERNS, AND DESIGNING MORE USER-FRIENDLY INTERFACES. INTEGRATING THE WEATHER STATION WITH RENEWABLE ENERGY SOURCES LIKE SOLAR PANELS CAN MAKE IT MORE SUSTAINABLE. ENHANCING MOBILE APP FEATURES TO PROVIDE CUSTOMIZABLE ALERTS AND DETAILED DATA VISUALIZATION WILL IMPROVE USER EXPERIENCE.</a:t>
            </a:r>
          </a:p>
          <a:p>
            <a:pPr algn="l">
              <a:lnSpc>
                <a:spcPts val="5064"/>
              </a:lnSpc>
              <a:spcBef>
                <a:spcPct val="0"/>
              </a:spcBef>
            </a:pPr>
            <a:r>
              <a:rPr lang="en-US" sz="3617">
                <a:solidFill>
                  <a:srgbClr val="FFFFFF"/>
                </a:solidFill>
                <a:latin typeface="Computer Says No"/>
              </a:rPr>
              <a:t> EXPANDING THE STATION TO INCLUDE MORE SENSORS FOR POLLUTANTS LIKE CARBON MONOXIDE AND VOCS COULD OFFER A FULLER PICTURE OF AIR QUALITY. OVERALL, THIS PROJECT SHOWS HOW ENGINEERING AND TECHNOLOGY CAN EFFECTIVELY MONITOR ENVIRONMENTAL CONDITIONS, HELPING USERS MAKE BETTER DECISIONS FOR THEIR COMFORT, HEALTH, AND SUSTAINABILITY EFFORTS.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dirty="0">
                <a:solidFill>
                  <a:srgbClr val="FFFFFF"/>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I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158546" y="3162625"/>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I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I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0" y="2607941"/>
            <a:ext cx="11252315" cy="4476224"/>
          </a:xfrm>
          <a:prstGeom prst="rect">
            <a:avLst/>
          </a:prstGeom>
        </p:spPr>
        <p:txBody>
          <a:bodyPr lIns="0" tIns="0" rIns="0" bIns="0" rtlCol="0" anchor="t">
            <a:spAutoFit/>
          </a:bodyPr>
          <a:lstStyle/>
          <a:p>
            <a:pPr marL="0" lvl="0" indent="0" algn="ctr">
              <a:lnSpc>
                <a:spcPts val="11131"/>
              </a:lnSpc>
              <a:spcBef>
                <a:spcPct val="0"/>
              </a:spcBef>
            </a:pPr>
            <a:r>
              <a:rPr lang="en-US" sz="15460">
                <a:solidFill>
                  <a:srgbClr val="FFFFFF"/>
                </a:solidFill>
                <a:latin typeface="Computer Says No"/>
              </a:rPr>
              <a:t>HUMIDITY  AND TEMPERATURE SENSING DEVICE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N"/>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4" name="Group 4"/>
          <p:cNvGrpSpPr/>
          <p:nvPr/>
        </p:nvGrpSpPr>
        <p:grpSpPr>
          <a:xfrm>
            <a:off x="745571" y="4653132"/>
            <a:ext cx="12445393" cy="5006268"/>
            <a:chOff x="0" y="0"/>
            <a:chExt cx="16593858" cy="6675023"/>
          </a:xfrm>
        </p:grpSpPr>
        <p:sp>
          <p:nvSpPr>
            <p:cNvPr id="5" name="AutoShape 5"/>
            <p:cNvSpPr/>
            <p:nvPr/>
          </p:nvSpPr>
          <p:spPr>
            <a:xfrm flipV="1">
              <a:off x="31940" y="0"/>
              <a:ext cx="0" cy="6675023"/>
            </a:xfrm>
            <a:prstGeom prst="line">
              <a:avLst/>
            </a:prstGeom>
            <a:ln w="50800"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0" y="6649623"/>
              <a:ext cx="16593858" cy="0"/>
            </a:xfrm>
            <a:prstGeom prst="line">
              <a:avLst/>
            </a:prstGeom>
            <a:ln w="50800" cap="flat">
              <a:solidFill>
                <a:srgbClr val="FFFFFF"/>
              </a:solidFill>
              <a:prstDash val="solid"/>
              <a:headEnd type="none" w="sm" len="sm"/>
              <a:tailEnd type="none" w="sm" len="sm"/>
            </a:ln>
          </p:spPr>
          <p:txBody>
            <a:bodyPr/>
            <a:lstStyle/>
            <a:p>
              <a:endParaRPr lang="en-IN"/>
            </a:p>
          </p:txBody>
        </p:sp>
      </p:grpSp>
      <p:sp>
        <p:nvSpPr>
          <p:cNvPr id="7" name="Freeform 7"/>
          <p:cNvSpPr/>
          <p:nvPr/>
        </p:nvSpPr>
        <p:spPr>
          <a:xfrm>
            <a:off x="12837053" y="6085004"/>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5678848" y="1872022"/>
            <a:ext cx="9340699" cy="2568889"/>
          </a:xfrm>
          <a:prstGeom prst="rect">
            <a:avLst/>
          </a:prstGeom>
        </p:spPr>
        <p:txBody>
          <a:bodyPr lIns="0" tIns="0" rIns="0" bIns="0" rtlCol="0" anchor="t">
            <a:spAutoFit/>
          </a:bodyPr>
          <a:lstStyle/>
          <a:p>
            <a:pPr algn="ctr">
              <a:lnSpc>
                <a:spcPts val="9303"/>
              </a:lnSpc>
            </a:pPr>
            <a:r>
              <a:rPr lang="en-US" sz="12921">
                <a:solidFill>
                  <a:srgbClr val="FFFFFF"/>
                </a:solidFill>
                <a:latin typeface="Computer Says No"/>
              </a:rPr>
              <a:t>PROJECT OVERVIEW</a:t>
            </a:r>
          </a:p>
          <a:p>
            <a:pPr marL="0" lvl="0" indent="0" algn="ctr">
              <a:lnSpc>
                <a:spcPts val="9303"/>
              </a:lnSpc>
              <a:spcBef>
                <a:spcPct val="0"/>
              </a:spcBef>
            </a:pPr>
            <a:endParaRPr lang="en-US" sz="12921">
              <a:solidFill>
                <a:srgbClr val="FFFFFF"/>
              </a:solidFill>
              <a:latin typeface="Computer Says No"/>
            </a:endParaRPr>
          </a:p>
        </p:txBody>
      </p:sp>
      <p:sp>
        <p:nvSpPr>
          <p:cNvPr id="9" name="TextBox 9"/>
          <p:cNvSpPr txBox="1"/>
          <p:nvPr/>
        </p:nvSpPr>
        <p:spPr>
          <a:xfrm>
            <a:off x="3006887" y="4342065"/>
            <a:ext cx="10443246" cy="4894309"/>
          </a:xfrm>
          <a:prstGeom prst="rect">
            <a:avLst/>
          </a:prstGeom>
        </p:spPr>
        <p:txBody>
          <a:bodyPr lIns="0" tIns="0" rIns="0" bIns="0" rtlCol="0" anchor="t">
            <a:spAutoFit/>
          </a:bodyPr>
          <a:lstStyle/>
          <a:p>
            <a:pPr algn="l">
              <a:lnSpc>
                <a:spcPts val="4284"/>
              </a:lnSpc>
            </a:pPr>
            <a:r>
              <a:rPr lang="en-US" sz="3060">
                <a:solidFill>
                  <a:srgbClr val="FFFFFF"/>
                </a:solidFill>
                <a:latin typeface="Poppins Light"/>
              </a:rPr>
              <a:t>Humidity and temperature devices are essential for monitoring and maintaining optimal environmental conditions. They ensure comfort, health, energy efficiency, and safety in homes, workplaces, and various industries. Monitoring humidity prevents mold growth and material damage, while tracking temperature aids in controlling energy usage and optimizing processes.</a:t>
            </a:r>
          </a:p>
          <a:p>
            <a:pPr algn="l">
              <a:lnSpc>
                <a:spcPts val="4284"/>
              </a:lnSpc>
            </a:pPr>
            <a:endParaRPr lang="en-US" sz="3060">
              <a:solidFill>
                <a:srgbClr val="FFFFFF"/>
              </a:solidFill>
              <a:latin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8373439" y="1825405"/>
            <a:ext cx="6175097" cy="2268448"/>
          </a:xfrm>
          <a:prstGeom prst="rect">
            <a:avLst/>
          </a:prstGeom>
        </p:spPr>
        <p:txBody>
          <a:bodyPr lIns="0" tIns="0" rIns="0" bIns="0" rtlCol="0" anchor="t">
            <a:spAutoFit/>
          </a:bodyPr>
          <a:lstStyle/>
          <a:p>
            <a:pPr algn="l">
              <a:lnSpc>
                <a:spcPts val="8230"/>
              </a:lnSpc>
            </a:pPr>
            <a:r>
              <a:rPr lang="en-US" sz="11430">
                <a:solidFill>
                  <a:srgbClr val="FFFFFF"/>
                </a:solidFill>
                <a:latin typeface="Computer Says No"/>
              </a:rPr>
              <a:t>COMPONENTS</a:t>
            </a:r>
          </a:p>
          <a:p>
            <a:pPr marL="0" lvl="0" indent="0" algn="l">
              <a:lnSpc>
                <a:spcPts val="8230"/>
              </a:lnSpc>
              <a:spcBef>
                <a:spcPct val="0"/>
              </a:spcBef>
            </a:pPr>
            <a:endParaRPr lang="en-US" sz="11430">
              <a:solidFill>
                <a:srgbClr val="FFFFFF"/>
              </a:solidFill>
              <a:latin typeface="Computer Says No"/>
            </a:endParaRPr>
          </a:p>
        </p:txBody>
      </p:sp>
      <p:sp>
        <p:nvSpPr>
          <p:cNvPr id="5" name="TextBox 5"/>
          <p:cNvSpPr txBox="1"/>
          <p:nvPr/>
        </p:nvSpPr>
        <p:spPr>
          <a:xfrm>
            <a:off x="8232159" y="3272891"/>
            <a:ext cx="6693724" cy="6152784"/>
          </a:xfrm>
          <a:prstGeom prst="rect">
            <a:avLst/>
          </a:prstGeom>
        </p:spPr>
        <p:txBody>
          <a:bodyPr lIns="0" tIns="0" rIns="0" bIns="0" rtlCol="0" anchor="t">
            <a:spAutoFit/>
          </a:bodyPr>
          <a:lstStyle/>
          <a:p>
            <a:pPr algn="l">
              <a:lnSpc>
                <a:spcPts val="6086"/>
              </a:lnSpc>
            </a:pPr>
            <a:r>
              <a:rPr lang="en-US" sz="3756" dirty="0">
                <a:solidFill>
                  <a:srgbClr val="FFFFFF"/>
                </a:solidFill>
                <a:latin typeface="Poppins Light"/>
              </a:rPr>
              <a:t>•ESP8266 D1 Mini v2 Microcontroller </a:t>
            </a:r>
          </a:p>
          <a:p>
            <a:pPr algn="l">
              <a:lnSpc>
                <a:spcPts val="6086"/>
              </a:lnSpc>
            </a:pPr>
            <a:r>
              <a:rPr lang="en-US" sz="3756" dirty="0">
                <a:solidFill>
                  <a:srgbClr val="FFFFFF"/>
                </a:solidFill>
                <a:latin typeface="Poppins Light"/>
              </a:rPr>
              <a:t>•DHT11 Digital Temperature &amp; Humidity Sensor </a:t>
            </a:r>
          </a:p>
          <a:p>
            <a:pPr algn="l">
              <a:lnSpc>
                <a:spcPts val="6086"/>
              </a:lnSpc>
            </a:pPr>
            <a:r>
              <a:rPr lang="en-US" sz="3756" dirty="0">
                <a:solidFill>
                  <a:srgbClr val="FFFFFF"/>
                </a:solidFill>
                <a:latin typeface="Poppins Light"/>
              </a:rPr>
              <a:t>•170 pts Mini Breadboard </a:t>
            </a:r>
          </a:p>
          <a:p>
            <a:pPr algn="l">
              <a:lnSpc>
                <a:spcPts val="6086"/>
              </a:lnSpc>
            </a:pPr>
            <a:r>
              <a:rPr lang="en-US" sz="3756" dirty="0">
                <a:solidFill>
                  <a:srgbClr val="FFFFFF"/>
                </a:solidFill>
                <a:latin typeface="Poppins Light"/>
              </a:rPr>
              <a:t>•OLED SPI Display Module </a:t>
            </a:r>
          </a:p>
          <a:p>
            <a:pPr algn="l">
              <a:lnSpc>
                <a:spcPts val="6086"/>
              </a:lnSpc>
            </a:pPr>
            <a:r>
              <a:rPr lang="en-US" sz="3756" dirty="0">
                <a:solidFill>
                  <a:srgbClr val="FFFFFF"/>
                </a:solidFill>
                <a:latin typeface="Poppins Light"/>
              </a:rPr>
              <a:t>•Miscellaneous </a:t>
            </a:r>
          </a:p>
          <a:p>
            <a:pPr algn="l">
              <a:lnSpc>
                <a:spcPts val="6086"/>
              </a:lnSpc>
            </a:pPr>
            <a:endParaRPr lang="en-US" sz="3756" dirty="0">
              <a:solidFill>
                <a:srgbClr val="FFFFFF"/>
              </a:solidFill>
              <a:latin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N"/>
          </a:p>
        </p:txBody>
      </p:sp>
      <p:sp>
        <p:nvSpPr>
          <p:cNvPr id="10" name="Freeform 10"/>
          <p:cNvSpPr/>
          <p:nvPr/>
        </p:nvSpPr>
        <p:spPr>
          <a:xfrm rot="1762066">
            <a:off x="14497025" y="5993941"/>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I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I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I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6601090" y="1498705"/>
            <a:ext cx="4626050" cy="2218978"/>
          </a:xfrm>
          <a:prstGeom prst="rect">
            <a:avLst/>
          </a:prstGeom>
        </p:spPr>
        <p:txBody>
          <a:bodyPr lIns="0" tIns="0" rIns="0" bIns="0" rtlCol="0" anchor="t">
            <a:spAutoFit/>
          </a:bodyPr>
          <a:lstStyle/>
          <a:p>
            <a:pPr algn="ctr">
              <a:lnSpc>
                <a:spcPts val="8095"/>
              </a:lnSpc>
            </a:pPr>
            <a:r>
              <a:rPr lang="en-US" sz="11244">
                <a:solidFill>
                  <a:srgbClr val="FFFFFF"/>
                </a:solidFill>
                <a:latin typeface="Computer Says No"/>
              </a:rPr>
              <a:t>BUDGET</a:t>
            </a:r>
          </a:p>
          <a:p>
            <a:pPr marL="0" lvl="0" indent="0" algn="ctr">
              <a:lnSpc>
                <a:spcPts val="8095"/>
              </a:lnSpc>
              <a:spcBef>
                <a:spcPct val="0"/>
              </a:spcBef>
            </a:pPr>
            <a:endParaRPr lang="en-US" sz="11244">
              <a:solidFill>
                <a:srgbClr val="FFFFFF"/>
              </a:solidFill>
              <a:latin typeface="Computer Says No"/>
            </a:endParaRPr>
          </a:p>
        </p:txBody>
      </p:sp>
      <p:sp>
        <p:nvSpPr>
          <p:cNvPr id="7" name="TextBox 7"/>
          <p:cNvSpPr txBox="1"/>
          <p:nvPr/>
        </p:nvSpPr>
        <p:spPr>
          <a:xfrm>
            <a:off x="3294304" y="2973393"/>
            <a:ext cx="11656414" cy="4252574"/>
          </a:xfrm>
          <a:prstGeom prst="rect">
            <a:avLst/>
          </a:prstGeom>
        </p:spPr>
        <p:txBody>
          <a:bodyPr lIns="0" tIns="0" rIns="0" bIns="0" rtlCol="0" anchor="t">
            <a:spAutoFit/>
          </a:bodyPr>
          <a:lstStyle/>
          <a:p>
            <a:pPr marL="740772" lvl="1" indent="-370386" algn="l">
              <a:lnSpc>
                <a:spcPts val="5558"/>
              </a:lnSpc>
              <a:buFont typeface="Arial"/>
              <a:buChar char="•"/>
            </a:pPr>
            <a:r>
              <a:rPr lang="en-US" sz="3431" dirty="0">
                <a:solidFill>
                  <a:srgbClr val="FFFFFF"/>
                </a:solidFill>
                <a:latin typeface="Poppins Light"/>
              </a:rPr>
              <a:t>•ESP8266 D1 Mini v2 Microcontroller  - 200 </a:t>
            </a:r>
          </a:p>
          <a:p>
            <a:pPr marL="740772" lvl="1" indent="-370386" algn="l">
              <a:lnSpc>
                <a:spcPts val="5558"/>
              </a:lnSpc>
              <a:buFont typeface="Arial"/>
              <a:buChar char="•"/>
            </a:pPr>
            <a:r>
              <a:rPr lang="en-US" sz="3431" dirty="0">
                <a:solidFill>
                  <a:srgbClr val="FFFFFF"/>
                </a:solidFill>
                <a:latin typeface="Poppins Light"/>
              </a:rPr>
              <a:t>•DHT11 Digital Temperature &amp; Humidity Sensor -     175 x 2</a:t>
            </a:r>
          </a:p>
          <a:p>
            <a:pPr marL="740772" lvl="1" indent="-370386" algn="l">
              <a:lnSpc>
                <a:spcPts val="5558"/>
              </a:lnSpc>
              <a:buFont typeface="Arial"/>
              <a:buChar char="•"/>
            </a:pPr>
            <a:r>
              <a:rPr lang="en-US" sz="3431" dirty="0">
                <a:solidFill>
                  <a:srgbClr val="FFFFFF"/>
                </a:solidFill>
                <a:latin typeface="Poppins Light"/>
              </a:rPr>
              <a:t>•170 pts Mini Breadboard - 30</a:t>
            </a:r>
          </a:p>
          <a:p>
            <a:pPr marL="740772" lvl="1" indent="-370386" algn="l">
              <a:lnSpc>
                <a:spcPts val="5558"/>
              </a:lnSpc>
              <a:buFont typeface="Arial"/>
              <a:buChar char="•"/>
            </a:pPr>
            <a:r>
              <a:rPr lang="en-US" sz="3431" dirty="0">
                <a:solidFill>
                  <a:srgbClr val="FFFFFF"/>
                </a:solidFill>
                <a:latin typeface="Poppins Light"/>
              </a:rPr>
              <a:t>•OLED SPI Display Module - 250</a:t>
            </a:r>
          </a:p>
          <a:p>
            <a:pPr marL="740772" lvl="1" indent="-370386" algn="l">
              <a:lnSpc>
                <a:spcPts val="5558"/>
              </a:lnSpc>
              <a:buFont typeface="Arial"/>
              <a:buChar char="•"/>
            </a:pPr>
            <a:r>
              <a:rPr lang="en-US" sz="3431" dirty="0">
                <a:solidFill>
                  <a:srgbClr val="FFFFFF"/>
                </a:solidFill>
                <a:latin typeface="Poppins Light"/>
              </a:rPr>
              <a:t>•Miscellaneous - 50</a:t>
            </a:r>
          </a:p>
        </p:txBody>
      </p:sp>
      <p:sp>
        <p:nvSpPr>
          <p:cNvPr id="8" name="AutoShape 8"/>
          <p:cNvSpPr/>
          <p:nvPr/>
        </p:nvSpPr>
        <p:spPr>
          <a:xfrm>
            <a:off x="3555243" y="7633922"/>
            <a:ext cx="11177514" cy="19049"/>
          </a:xfrm>
          <a:prstGeom prst="line">
            <a:avLst/>
          </a:prstGeom>
          <a:ln w="38100" cap="flat">
            <a:solidFill>
              <a:srgbClr val="FFFFFF"/>
            </a:solidFill>
            <a:prstDash val="solid"/>
            <a:headEnd type="none" w="sm" len="sm"/>
            <a:tailEnd type="none" w="sm" len="sm"/>
          </a:ln>
        </p:spPr>
        <p:txBody>
          <a:bodyPr/>
          <a:lstStyle/>
          <a:p>
            <a:endParaRPr lang="en-IN"/>
          </a:p>
        </p:txBody>
      </p:sp>
      <p:sp>
        <p:nvSpPr>
          <p:cNvPr id="9" name="Freeform 9"/>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2482960" y="8068022"/>
            <a:ext cx="12249797" cy="3238153"/>
          </a:xfrm>
          <a:prstGeom prst="rect">
            <a:avLst/>
          </a:prstGeom>
        </p:spPr>
        <p:txBody>
          <a:bodyPr wrap="square" lIns="0" tIns="0" rIns="0" bIns="0" rtlCol="0" anchor="t">
            <a:spAutoFit/>
          </a:bodyPr>
          <a:lstStyle/>
          <a:p>
            <a:pPr algn="ctr">
              <a:lnSpc>
                <a:spcPts val="8095"/>
              </a:lnSpc>
            </a:pPr>
            <a:r>
              <a:rPr lang="en-US" sz="11244" dirty="0">
                <a:solidFill>
                  <a:srgbClr val="FFFFFF"/>
                </a:solidFill>
                <a:latin typeface="Computer Says No"/>
              </a:rPr>
              <a:t>TOTAL COST – 900RS</a:t>
            </a:r>
          </a:p>
          <a:p>
            <a:pPr algn="ctr">
              <a:lnSpc>
                <a:spcPts val="8095"/>
              </a:lnSpc>
            </a:pPr>
            <a:endParaRPr lang="en-US" sz="11244" dirty="0">
              <a:solidFill>
                <a:srgbClr val="FFFFFF"/>
              </a:solidFill>
              <a:latin typeface="Computer Says No"/>
            </a:endParaRPr>
          </a:p>
          <a:p>
            <a:pPr marL="0" lvl="0" indent="0" algn="ctr">
              <a:lnSpc>
                <a:spcPts val="8095"/>
              </a:lnSpc>
              <a:spcBef>
                <a:spcPct val="0"/>
              </a:spcBef>
            </a:pPr>
            <a:endParaRPr lang="en-US" sz="11244" dirty="0">
              <a:solidFill>
                <a:srgbClr val="FFFFFF"/>
              </a:solidFill>
              <a:latin typeface="Computer Says 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N"/>
          </a:p>
        </p:txBody>
      </p:sp>
      <p:sp>
        <p:nvSpPr>
          <p:cNvPr id="3" name="Freeform 3"/>
          <p:cNvSpPr/>
          <p:nvPr/>
        </p:nvSpPr>
        <p:spPr>
          <a:xfrm>
            <a:off x="5503149" y="0"/>
            <a:ext cx="5538222" cy="4466308"/>
          </a:xfrm>
          <a:custGeom>
            <a:avLst/>
            <a:gdLst/>
            <a:ahLst/>
            <a:cxnLst/>
            <a:rect l="l" t="t" r="r" b="b"/>
            <a:pathLst>
              <a:path w="5538222" h="4466308">
                <a:moveTo>
                  <a:pt x="0" y="0"/>
                </a:moveTo>
                <a:lnTo>
                  <a:pt x="5538222" y="0"/>
                </a:lnTo>
                <a:lnTo>
                  <a:pt x="5538222" y="4466308"/>
                </a:lnTo>
                <a:lnTo>
                  <a:pt x="0" y="4466308"/>
                </a:lnTo>
                <a:lnTo>
                  <a:pt x="0" y="0"/>
                </a:lnTo>
                <a:close/>
              </a:path>
            </a:pathLst>
          </a:custGeom>
          <a:blipFill>
            <a:blip r:embed="rId3">
              <a:alphaModFix amt="25000"/>
            </a:blip>
            <a:stretch>
              <a:fillRect/>
            </a:stretch>
          </a:blipFill>
        </p:spPr>
        <p:txBody>
          <a:bodyPr/>
          <a:lstStyle/>
          <a:p>
            <a:endParaRPr lang="en-IN"/>
          </a:p>
        </p:txBody>
      </p:sp>
      <p:sp>
        <p:nvSpPr>
          <p:cNvPr id="4" name="Freeform 4"/>
          <p:cNvSpPr/>
          <p:nvPr/>
        </p:nvSpPr>
        <p:spPr>
          <a:xfrm>
            <a:off x="4527243" y="1945450"/>
            <a:ext cx="7959433" cy="7959433"/>
          </a:xfrm>
          <a:custGeom>
            <a:avLst/>
            <a:gdLst/>
            <a:ahLst/>
            <a:cxnLst/>
            <a:rect l="l" t="t" r="r" b="b"/>
            <a:pathLst>
              <a:path w="7959433" h="7959433">
                <a:moveTo>
                  <a:pt x="0" y="0"/>
                </a:moveTo>
                <a:lnTo>
                  <a:pt x="7959433" y="0"/>
                </a:lnTo>
                <a:lnTo>
                  <a:pt x="7959433" y="7959434"/>
                </a:lnTo>
                <a:lnTo>
                  <a:pt x="0" y="7959434"/>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4016119" y="124803"/>
            <a:ext cx="8512282" cy="2108351"/>
          </a:xfrm>
          <a:prstGeom prst="rect">
            <a:avLst/>
          </a:prstGeom>
        </p:spPr>
        <p:txBody>
          <a:bodyPr lIns="0" tIns="0" rIns="0" bIns="0" rtlCol="0" anchor="t">
            <a:spAutoFit/>
          </a:bodyPr>
          <a:lstStyle/>
          <a:p>
            <a:pPr algn="ctr">
              <a:lnSpc>
                <a:spcPts val="17141"/>
              </a:lnSpc>
              <a:spcBef>
                <a:spcPct val="0"/>
              </a:spcBef>
            </a:pPr>
            <a:r>
              <a:rPr lang="en-US" sz="12244">
                <a:solidFill>
                  <a:srgbClr val="FFFFFF"/>
                </a:solidFill>
                <a:latin typeface="Computer Says No"/>
              </a:rPr>
              <a:t>CIRCUIT DIAGRAM</a:t>
            </a:r>
          </a:p>
        </p:txBody>
      </p:sp>
      <p:sp>
        <p:nvSpPr>
          <p:cNvPr id="6" name="Freeform 6"/>
          <p:cNvSpPr/>
          <p:nvPr/>
        </p:nvSpPr>
        <p:spPr>
          <a:xfrm rot="8620763">
            <a:off x="-836242" y="-1046313"/>
            <a:ext cx="8987203" cy="4150026"/>
          </a:xfrm>
          <a:custGeom>
            <a:avLst/>
            <a:gdLst/>
            <a:ahLst/>
            <a:cxnLst/>
            <a:rect l="l" t="t" r="r" b="b"/>
            <a:pathLst>
              <a:path w="8987203" h="4150026">
                <a:moveTo>
                  <a:pt x="0" y="0"/>
                </a:moveTo>
                <a:lnTo>
                  <a:pt x="8987203" y="0"/>
                </a:lnTo>
                <a:lnTo>
                  <a:pt x="8987203" y="4150026"/>
                </a:lnTo>
                <a:lnTo>
                  <a:pt x="0" y="4150026"/>
                </a:lnTo>
                <a:lnTo>
                  <a:pt x="0" y="0"/>
                </a:lnTo>
                <a:close/>
              </a:path>
            </a:pathLst>
          </a:custGeom>
          <a:blipFill>
            <a:blip r:embed="rId5"/>
            <a:stretch>
              <a:fillRect/>
            </a:stretch>
          </a:blipFill>
        </p:spPr>
        <p:txBody>
          <a:bodyPr/>
          <a:lstStyle/>
          <a:p>
            <a:endParaRPr lang="en-IN"/>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6"/>
            <a:stretch>
              <a:fillRect/>
            </a:stretch>
          </a:blipFill>
        </p:spPr>
        <p:txBody>
          <a:bodyPr/>
          <a:lstStyle/>
          <a:p>
            <a:endParaRPr lang="en-IN"/>
          </a:p>
        </p:txBody>
      </p:sp>
      <p:sp>
        <p:nvSpPr>
          <p:cNvPr id="8" name="Freeform 8"/>
          <p:cNvSpPr/>
          <p:nvPr/>
        </p:nvSpPr>
        <p:spPr>
          <a:xfrm>
            <a:off x="9816778" y="7584509"/>
            <a:ext cx="9998484" cy="4214361"/>
          </a:xfrm>
          <a:custGeom>
            <a:avLst/>
            <a:gdLst/>
            <a:ahLst/>
            <a:cxnLst/>
            <a:rect l="l" t="t" r="r" b="b"/>
            <a:pathLst>
              <a:path w="9998484" h="4214361">
                <a:moveTo>
                  <a:pt x="0" y="0"/>
                </a:moveTo>
                <a:lnTo>
                  <a:pt x="9998484" y="0"/>
                </a:lnTo>
                <a:lnTo>
                  <a:pt x="9998484" y="4214361"/>
                </a:lnTo>
                <a:lnTo>
                  <a:pt x="0" y="4214361"/>
                </a:lnTo>
                <a:lnTo>
                  <a:pt x="0" y="0"/>
                </a:lnTo>
                <a:close/>
              </a:path>
            </a:pathLst>
          </a:custGeom>
          <a:blipFill>
            <a:blip r:embed="rId7"/>
            <a:stretch>
              <a:fillRect/>
            </a:stretch>
          </a:blipFill>
        </p:spPr>
        <p:txBody>
          <a:bodyPr/>
          <a:lstStyle/>
          <a:p>
            <a:endParaRPr lang="en-IN"/>
          </a:p>
        </p:txBody>
      </p:sp>
      <p:sp>
        <p:nvSpPr>
          <p:cNvPr id="9" name="Freeform 9"/>
          <p:cNvSpPr/>
          <p:nvPr/>
        </p:nvSpPr>
        <p:spPr>
          <a:xfrm>
            <a:off x="-8009518" y="9470647"/>
            <a:ext cx="9998484" cy="4214361"/>
          </a:xfrm>
          <a:custGeom>
            <a:avLst/>
            <a:gdLst/>
            <a:ahLst/>
            <a:cxnLst/>
            <a:rect l="l" t="t" r="r" b="b"/>
            <a:pathLst>
              <a:path w="9998484" h="4214361">
                <a:moveTo>
                  <a:pt x="0" y="0"/>
                </a:moveTo>
                <a:lnTo>
                  <a:pt x="9998484" y="0"/>
                </a:lnTo>
                <a:lnTo>
                  <a:pt x="9998484" y="4214361"/>
                </a:lnTo>
                <a:lnTo>
                  <a:pt x="0" y="4214361"/>
                </a:lnTo>
                <a:lnTo>
                  <a:pt x="0" y="0"/>
                </a:lnTo>
                <a:close/>
              </a:path>
            </a:pathLst>
          </a:custGeom>
          <a:blipFill>
            <a:blip r:embed="rId7"/>
            <a:stretch>
              <a:fillRect/>
            </a:stretch>
          </a:blipFill>
        </p:spPr>
        <p:txBody>
          <a:bodyPr/>
          <a:lstStyle/>
          <a:p>
            <a:endParaRPr lang="en-IN"/>
          </a:p>
        </p:txBody>
      </p:sp>
      <p:sp>
        <p:nvSpPr>
          <p:cNvPr id="10" name="Freeform 10"/>
          <p:cNvSpPr/>
          <p:nvPr/>
        </p:nvSpPr>
        <p:spPr>
          <a:xfrm>
            <a:off x="-1060714" y="4650148"/>
            <a:ext cx="5587957" cy="5636852"/>
          </a:xfrm>
          <a:custGeom>
            <a:avLst/>
            <a:gdLst/>
            <a:ahLst/>
            <a:cxnLst/>
            <a:rect l="l" t="t" r="r" b="b"/>
            <a:pathLst>
              <a:path w="5587957" h="5636852">
                <a:moveTo>
                  <a:pt x="0" y="0"/>
                </a:moveTo>
                <a:lnTo>
                  <a:pt x="5587957" y="0"/>
                </a:lnTo>
                <a:lnTo>
                  <a:pt x="5587957" y="5636852"/>
                </a:lnTo>
                <a:lnTo>
                  <a:pt x="0" y="5636852"/>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IN"/>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I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IN"/>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IN"/>
          </a:p>
        </p:txBody>
      </p:sp>
      <p:sp>
        <p:nvSpPr>
          <p:cNvPr id="6" name="Freeform 6"/>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IN"/>
          </a:p>
        </p:txBody>
      </p:sp>
      <p:sp>
        <p:nvSpPr>
          <p:cNvPr id="7" name="Freeform 7"/>
          <p:cNvSpPr/>
          <p:nvPr/>
        </p:nvSpPr>
        <p:spPr>
          <a:xfrm>
            <a:off x="2307909" y="2695630"/>
            <a:ext cx="13212413" cy="1303467"/>
          </a:xfrm>
          <a:custGeom>
            <a:avLst/>
            <a:gdLst/>
            <a:ahLst/>
            <a:cxnLst/>
            <a:rect l="l" t="t" r="r" b="b"/>
            <a:pathLst>
              <a:path w="13212413" h="1303467">
                <a:moveTo>
                  <a:pt x="0" y="0"/>
                </a:moveTo>
                <a:lnTo>
                  <a:pt x="13212413" y="0"/>
                </a:lnTo>
                <a:lnTo>
                  <a:pt x="13212413" y="1303467"/>
                </a:lnTo>
                <a:lnTo>
                  <a:pt x="0" y="1303467"/>
                </a:lnTo>
                <a:lnTo>
                  <a:pt x="0" y="0"/>
                </a:lnTo>
                <a:close/>
              </a:path>
            </a:pathLst>
          </a:custGeom>
          <a:blipFill>
            <a:blip r:embed="rId7"/>
            <a:stretch>
              <a:fillRect/>
            </a:stretch>
          </a:blipFill>
        </p:spPr>
        <p:txBody>
          <a:bodyPr/>
          <a:lstStyle/>
          <a:p>
            <a:endParaRPr lang="en-IN"/>
          </a:p>
        </p:txBody>
      </p:sp>
      <p:sp>
        <p:nvSpPr>
          <p:cNvPr id="8" name="TextBox 8"/>
          <p:cNvSpPr txBox="1"/>
          <p:nvPr/>
        </p:nvSpPr>
        <p:spPr>
          <a:xfrm>
            <a:off x="3294304" y="1498705"/>
            <a:ext cx="10647437" cy="2218978"/>
          </a:xfrm>
          <a:prstGeom prst="rect">
            <a:avLst/>
          </a:prstGeom>
        </p:spPr>
        <p:txBody>
          <a:bodyPr lIns="0" tIns="0" rIns="0" bIns="0" rtlCol="0" anchor="t">
            <a:spAutoFit/>
          </a:bodyPr>
          <a:lstStyle/>
          <a:p>
            <a:pPr algn="ctr">
              <a:lnSpc>
                <a:spcPts val="8095"/>
              </a:lnSpc>
            </a:pPr>
            <a:r>
              <a:rPr lang="en-US" sz="11244">
                <a:solidFill>
                  <a:srgbClr val="FFFFFF"/>
                </a:solidFill>
                <a:latin typeface="Computer Says No"/>
              </a:rPr>
              <a:t>PO / PSO MAPPING</a:t>
            </a:r>
          </a:p>
          <a:p>
            <a:pPr marL="0" lvl="0" indent="0" algn="ctr">
              <a:lnSpc>
                <a:spcPts val="8095"/>
              </a:lnSpc>
              <a:spcBef>
                <a:spcPct val="0"/>
              </a:spcBef>
            </a:pPr>
            <a:endParaRPr lang="en-US" sz="11244">
              <a:solidFill>
                <a:srgbClr val="FFFFFF"/>
              </a:solidFill>
              <a:latin typeface="Computer Says No"/>
            </a:endParaRPr>
          </a:p>
        </p:txBody>
      </p:sp>
      <p:sp>
        <p:nvSpPr>
          <p:cNvPr id="9" name="TextBox 9"/>
          <p:cNvSpPr txBox="1"/>
          <p:nvPr/>
        </p:nvSpPr>
        <p:spPr>
          <a:xfrm>
            <a:off x="3555243" y="4328567"/>
            <a:ext cx="7980164" cy="4045070"/>
          </a:xfrm>
          <a:prstGeom prst="rect">
            <a:avLst/>
          </a:prstGeom>
        </p:spPr>
        <p:txBody>
          <a:bodyPr lIns="0" tIns="0" rIns="0" bIns="0" rtlCol="0" anchor="t">
            <a:spAutoFit/>
          </a:bodyPr>
          <a:lstStyle/>
          <a:p>
            <a:pPr algn="l">
              <a:lnSpc>
                <a:spcPts val="8043"/>
              </a:lnSpc>
              <a:spcBef>
                <a:spcPct val="0"/>
              </a:spcBef>
            </a:pPr>
            <a:r>
              <a:rPr lang="en-US" sz="5745">
                <a:solidFill>
                  <a:srgbClr val="FFFFFF"/>
                </a:solidFill>
                <a:latin typeface="Computer Says No"/>
              </a:rPr>
              <a:t>1: SLIGHT (LOW) </a:t>
            </a:r>
          </a:p>
          <a:p>
            <a:pPr algn="l">
              <a:lnSpc>
                <a:spcPts val="8043"/>
              </a:lnSpc>
              <a:spcBef>
                <a:spcPct val="0"/>
              </a:spcBef>
            </a:pPr>
            <a:r>
              <a:rPr lang="en-US" sz="5745">
                <a:solidFill>
                  <a:srgbClr val="FFFFFF"/>
                </a:solidFill>
                <a:latin typeface="Computer Says No"/>
              </a:rPr>
              <a:t>2: MODERATE (MEDIUM) </a:t>
            </a:r>
          </a:p>
          <a:p>
            <a:pPr algn="l">
              <a:lnSpc>
                <a:spcPts val="8043"/>
              </a:lnSpc>
              <a:spcBef>
                <a:spcPct val="0"/>
              </a:spcBef>
            </a:pPr>
            <a:r>
              <a:rPr lang="en-US" sz="5745">
                <a:solidFill>
                  <a:srgbClr val="FFFFFF"/>
                </a:solidFill>
                <a:latin typeface="Computer Says No"/>
              </a:rPr>
              <a:t>3: SUBSTANTIAL (HIGH).</a:t>
            </a:r>
          </a:p>
          <a:p>
            <a:pPr algn="l">
              <a:lnSpc>
                <a:spcPts val="8043"/>
              </a:lnSpc>
              <a:spcBef>
                <a:spcPct val="0"/>
              </a:spcBef>
            </a:pPr>
            <a:r>
              <a:rPr lang="en-US" sz="5745">
                <a:solidFill>
                  <a:srgbClr val="FFFFFF"/>
                </a:solidFill>
                <a:latin typeface="Computer Says No"/>
              </a:rPr>
              <a:t>IF THERE IS NO CORRELATION, PUT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Freeform 5"/>
          <p:cNvSpPr/>
          <p:nvPr/>
        </p:nvSpPr>
        <p:spPr>
          <a:xfrm>
            <a:off x="3065812" y="873245"/>
            <a:ext cx="11361280" cy="9413755"/>
          </a:xfrm>
          <a:custGeom>
            <a:avLst/>
            <a:gdLst/>
            <a:ahLst/>
            <a:cxnLst/>
            <a:rect l="l" t="t" r="r" b="b"/>
            <a:pathLst>
              <a:path w="11361280" h="9413755">
                <a:moveTo>
                  <a:pt x="0" y="0"/>
                </a:moveTo>
                <a:lnTo>
                  <a:pt x="11361279" y="0"/>
                </a:lnTo>
                <a:lnTo>
                  <a:pt x="11361279" y="9413755"/>
                </a:lnTo>
                <a:lnTo>
                  <a:pt x="0" y="9413755"/>
                </a:lnTo>
                <a:lnTo>
                  <a:pt x="0" y="0"/>
                </a:lnTo>
                <a:close/>
              </a:path>
            </a:pathLst>
          </a:custGeom>
          <a:blipFill>
            <a:blip r:embed="rId4"/>
            <a:stretch>
              <a:fillRect b="-52661"/>
            </a:stretch>
          </a:blipFill>
        </p:spPr>
        <p:txBody>
          <a:bodyPr/>
          <a:lstStyle/>
          <a:p>
            <a:endParaRPr lang="en-IN"/>
          </a:p>
        </p:txBody>
      </p:sp>
      <p:sp>
        <p:nvSpPr>
          <p:cNvPr id="6" name="TextBox 6"/>
          <p:cNvSpPr txBox="1"/>
          <p:nvPr/>
        </p:nvSpPr>
        <p:spPr>
          <a:xfrm>
            <a:off x="4805779" y="-133350"/>
            <a:ext cx="6753895" cy="1129151"/>
          </a:xfrm>
          <a:prstGeom prst="rect">
            <a:avLst/>
          </a:prstGeom>
        </p:spPr>
        <p:txBody>
          <a:bodyPr lIns="0" tIns="0" rIns="0" bIns="0" rtlCol="0" anchor="t">
            <a:spAutoFit/>
          </a:bodyPr>
          <a:lstStyle/>
          <a:p>
            <a:pPr algn="ctr">
              <a:lnSpc>
                <a:spcPts val="9163"/>
              </a:lnSpc>
              <a:spcBef>
                <a:spcPct val="0"/>
              </a:spcBef>
            </a:pPr>
            <a:r>
              <a:rPr lang="en-US" sz="6545">
                <a:solidFill>
                  <a:srgbClr val="FFFFFF"/>
                </a:solidFill>
                <a:latin typeface="Computer Says No"/>
              </a:rPr>
              <a:t>JUSTIFICATIONS OF MAPPING:</a:t>
            </a:r>
          </a:p>
        </p:txBody>
      </p:sp>
      <p:sp>
        <p:nvSpPr>
          <p:cNvPr id="7" name="Freeform 7"/>
          <p:cNvSpPr/>
          <p:nvPr/>
        </p:nvSpPr>
        <p:spPr>
          <a:xfrm>
            <a:off x="15776342" y="4043094"/>
            <a:ext cx="2965916" cy="6828198"/>
          </a:xfrm>
          <a:custGeom>
            <a:avLst/>
            <a:gdLst/>
            <a:ahLst/>
            <a:cxnLst/>
            <a:rect l="l" t="t" r="r" b="b"/>
            <a:pathLst>
              <a:path w="2965916" h="6828198">
                <a:moveTo>
                  <a:pt x="0" y="0"/>
                </a:moveTo>
                <a:lnTo>
                  <a:pt x="2965916" y="0"/>
                </a:lnTo>
                <a:lnTo>
                  <a:pt x="2965916" y="6828198"/>
                </a:lnTo>
                <a:lnTo>
                  <a:pt x="0" y="6828198"/>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a:p>
        </p:txBody>
      </p:sp>
      <p:sp>
        <p:nvSpPr>
          <p:cNvPr id="5" name="Freeform 5"/>
          <p:cNvSpPr/>
          <p:nvPr/>
        </p:nvSpPr>
        <p:spPr>
          <a:xfrm>
            <a:off x="13007928" y="5143500"/>
            <a:ext cx="5587957" cy="5636852"/>
          </a:xfrm>
          <a:custGeom>
            <a:avLst/>
            <a:gdLst/>
            <a:ahLst/>
            <a:cxnLst/>
            <a:rect l="l" t="t" r="r" b="b"/>
            <a:pathLst>
              <a:path w="5587957" h="5636852">
                <a:moveTo>
                  <a:pt x="0" y="0"/>
                </a:moveTo>
                <a:lnTo>
                  <a:pt x="5587957" y="0"/>
                </a:lnTo>
                <a:lnTo>
                  <a:pt x="5587957" y="5636852"/>
                </a:lnTo>
                <a:lnTo>
                  <a:pt x="0" y="5636852"/>
                </a:lnTo>
                <a:lnTo>
                  <a:pt x="0" y="0"/>
                </a:lnTo>
                <a:close/>
              </a:path>
            </a:pathLst>
          </a:custGeom>
          <a:blipFill>
            <a:blip r:embed="rId4"/>
            <a:stretch>
              <a:fillRect/>
            </a:stretch>
          </a:blipFill>
        </p:spPr>
        <p:txBody>
          <a:bodyPr/>
          <a:lstStyle/>
          <a:p>
            <a:endParaRPr lang="en-IN"/>
          </a:p>
        </p:txBody>
      </p:sp>
      <p:sp>
        <p:nvSpPr>
          <p:cNvPr id="6" name="Freeform 6"/>
          <p:cNvSpPr/>
          <p:nvPr/>
        </p:nvSpPr>
        <p:spPr>
          <a:xfrm>
            <a:off x="2834151" y="1028700"/>
            <a:ext cx="11155851" cy="9472571"/>
          </a:xfrm>
          <a:custGeom>
            <a:avLst/>
            <a:gdLst/>
            <a:ahLst/>
            <a:cxnLst/>
            <a:rect l="l" t="t" r="r" b="b"/>
            <a:pathLst>
              <a:path w="11155851" h="9472571">
                <a:moveTo>
                  <a:pt x="0" y="0"/>
                </a:moveTo>
                <a:lnTo>
                  <a:pt x="11155850" y="0"/>
                </a:lnTo>
                <a:lnTo>
                  <a:pt x="11155850" y="9472571"/>
                </a:lnTo>
                <a:lnTo>
                  <a:pt x="0" y="9472571"/>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4805779" y="-133350"/>
            <a:ext cx="6753895" cy="1129151"/>
          </a:xfrm>
          <a:prstGeom prst="rect">
            <a:avLst/>
          </a:prstGeom>
        </p:spPr>
        <p:txBody>
          <a:bodyPr lIns="0" tIns="0" rIns="0" bIns="0" rtlCol="0" anchor="t">
            <a:spAutoFit/>
          </a:bodyPr>
          <a:lstStyle/>
          <a:p>
            <a:pPr algn="ctr">
              <a:lnSpc>
                <a:spcPts val="9163"/>
              </a:lnSpc>
              <a:spcBef>
                <a:spcPct val="0"/>
              </a:spcBef>
            </a:pPr>
            <a:r>
              <a:rPr lang="en-US" sz="6545">
                <a:solidFill>
                  <a:srgbClr val="FFFFFF"/>
                </a:solidFill>
                <a:latin typeface="Computer Says No"/>
              </a:rPr>
              <a:t>JUSTIFICATIONS OF MAPPING: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375</Words>
  <Application>Microsoft Office PowerPoint</Application>
  <PresentationFormat>Custom</PresentationFormat>
  <Paragraphs>53</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Poppins Light</vt:lpstr>
      <vt:lpstr>Computer Says No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Ruparna Saha</cp:lastModifiedBy>
  <cp:revision>2</cp:revision>
  <dcterms:created xsi:type="dcterms:W3CDTF">2006-08-16T00:00:00Z</dcterms:created>
  <dcterms:modified xsi:type="dcterms:W3CDTF">2024-05-31T08:13:35Z</dcterms:modified>
  <dc:identifier>DAGGuv8yvYc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25881005</vt:lpwstr>
  </property>
  <property fmtid="{D5CDD505-2E9C-101B-9397-08002B2CF9AE}" name="NXPowerLiteSettings" pid="3">
    <vt:lpwstr>F7000400038000</vt:lpwstr>
  </property>
  <property fmtid="{D5CDD505-2E9C-101B-9397-08002B2CF9AE}" name="NXPowerLiteVersion" pid="4">
    <vt:lpwstr>S10.2.0</vt:lpwstr>
  </property>
</Properties>
</file>